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 bookmarkIdSeed="62">
  <p:sldMasterIdLst>
    <p:sldMasterId id="2147483785" r:id="rId1"/>
  </p:sldMasterIdLst>
  <p:notesMasterIdLst>
    <p:notesMasterId r:id="rId17"/>
  </p:notesMasterIdLst>
  <p:sldIdLst>
    <p:sldId id="276" r:id="rId2"/>
    <p:sldId id="277" r:id="rId3"/>
    <p:sldId id="278" r:id="rId4"/>
    <p:sldId id="279" r:id="rId5"/>
    <p:sldId id="280" r:id="rId6"/>
    <p:sldId id="281" r:id="rId7"/>
    <p:sldId id="286" r:id="rId8"/>
    <p:sldId id="287" r:id="rId9"/>
    <p:sldId id="288" r:id="rId10"/>
    <p:sldId id="289" r:id="rId11"/>
    <p:sldId id="290" r:id="rId12"/>
    <p:sldId id="282" r:id="rId13"/>
    <p:sldId id="283" r:id="rId14"/>
    <p:sldId id="284" r:id="rId15"/>
    <p:sldId id="291" r:id="rId1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8"/>
      <p:bold r:id="rId19"/>
      <p:italic r:id="rId20"/>
      <p:boldItalic r:id="rId21"/>
    </p:embeddedFont>
    <p:embeddedFont>
      <p:font typeface="Century Gothic" panose="020B0502020202020204" pitchFamily="34" charset="0"/>
      <p:regular r:id="rId22"/>
      <p:bold r:id="rId23"/>
      <p:italic r:id="rId24"/>
      <p:boldItalic r:id="rId25"/>
    </p:embeddedFont>
    <p:embeddedFont>
      <p:font typeface="Candara" panose="020E0502030303020204" pitchFamily="34" charset="0"/>
      <p:regular r:id="rId26"/>
      <p:bold r:id="rId27"/>
      <p:italic r:id="rId28"/>
      <p:boldItalic r:id="rId29"/>
    </p:embeddedFont>
    <p:embeddedFont>
      <p:font typeface="Wingdings 3" panose="05040102010807070707" pitchFamily="18" charset="2"/>
      <p:regular r:id="rId3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5" d="100"/>
          <a:sy n="115" d="100"/>
        </p:scale>
        <p:origin x="149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font" Target="fonts/font11.fntdata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font" Target="fonts/font13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Shape 4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r" rtl="0">
              <a:spcBef>
                <a:spcPts val="0"/>
              </a:spcBef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Shape 5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12673953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pPr marL="0" marR="0" lvl="0" indent="0" algn="ctr" rtl="0">
              <a:spcBef>
                <a:spcPts val="0"/>
              </a:spcBef>
              <a:buNone/>
            </a:pPr>
            <a:fld id="{00000000-1234-1234-1234-123412341234}" type="slidenum">
              <a:rPr lang="en-US" sz="1000" smtClean="0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rPr>
              <a:t>‹#›</a:t>
            </a:fld>
            <a:endParaRPr lang="en-US" sz="1000">
              <a:solidFill>
                <a:schemeClr val="dk2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</p:spTree>
    <p:extLst>
      <p:ext uri="{BB962C8B-B14F-4D97-AF65-F5344CB8AC3E}">
        <p14:creationId xmlns:p14="http://schemas.microsoft.com/office/powerpoint/2010/main" val="35962908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rtl="0">
              <a:spcBef>
                <a:spcPts val="0"/>
              </a:spcBef>
              <a:buNone/>
            </a:pPr>
            <a:fld id="{00000000-1234-1234-1234-123412341234}" type="slidenum">
              <a:rPr lang="en-US" sz="1000" smtClean="0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rPr>
              <a:t>‹#›</a:t>
            </a:fld>
            <a:endParaRPr lang="en-US" sz="1000">
              <a:solidFill>
                <a:schemeClr val="dk2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</p:spTree>
    <p:extLst>
      <p:ext uri="{BB962C8B-B14F-4D97-AF65-F5344CB8AC3E}">
        <p14:creationId xmlns:p14="http://schemas.microsoft.com/office/powerpoint/2010/main" val="23610094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pPr marL="0" marR="0" lvl="0" indent="0" algn="ctr" rtl="0">
              <a:spcBef>
                <a:spcPts val="0"/>
              </a:spcBef>
              <a:buNone/>
            </a:pPr>
            <a:fld id="{00000000-1234-1234-1234-123412341234}" type="slidenum">
              <a:rPr lang="en-US" sz="1000" smtClean="0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rPr>
              <a:t>‹#›</a:t>
            </a:fld>
            <a:endParaRPr lang="en-US" sz="1000">
              <a:solidFill>
                <a:schemeClr val="dk2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</p:spTree>
    <p:extLst>
      <p:ext uri="{BB962C8B-B14F-4D97-AF65-F5344CB8AC3E}">
        <p14:creationId xmlns:p14="http://schemas.microsoft.com/office/powerpoint/2010/main" val="16282407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pPr marL="0" marR="0" lvl="0" indent="0" algn="ctr" rtl="0">
              <a:spcBef>
                <a:spcPts val="0"/>
              </a:spcBef>
              <a:buNone/>
            </a:pPr>
            <a:fld id="{00000000-1234-1234-1234-123412341234}" type="slidenum">
              <a:rPr lang="en-US" sz="1000" smtClean="0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rPr>
              <a:t>‹#›</a:t>
            </a:fld>
            <a:endParaRPr lang="en-US" sz="1000">
              <a:solidFill>
                <a:schemeClr val="dk2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</p:spTree>
    <p:extLst>
      <p:ext uri="{BB962C8B-B14F-4D97-AF65-F5344CB8AC3E}">
        <p14:creationId xmlns:p14="http://schemas.microsoft.com/office/powerpoint/2010/main" val="3741812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pPr marL="0" marR="0" lvl="0" indent="0" algn="ctr" rtl="0">
              <a:spcBef>
                <a:spcPts val="0"/>
              </a:spcBef>
              <a:buNone/>
            </a:pPr>
            <a:fld id="{00000000-1234-1234-1234-123412341234}" type="slidenum">
              <a:rPr lang="en-US" sz="1000" b="0" u="none" smtClean="0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rPr>
              <a:t>‹#›</a:t>
            </a:fld>
            <a:endParaRPr lang="en-US" sz="1000" b="0" u="none">
              <a:solidFill>
                <a:schemeClr val="dk2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</p:spTree>
    <p:extLst>
      <p:ext uri="{BB962C8B-B14F-4D97-AF65-F5344CB8AC3E}">
        <p14:creationId xmlns:p14="http://schemas.microsoft.com/office/powerpoint/2010/main" val="3431700565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rtl="0">
              <a:spcBef>
                <a:spcPts val="0"/>
              </a:spcBef>
              <a:buNone/>
            </a:pPr>
            <a:fld id="{00000000-1234-1234-1234-123412341234}" type="slidenum">
              <a:rPr lang="en-US" sz="1000" smtClean="0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rPr>
              <a:t>‹#›</a:t>
            </a:fld>
            <a:endParaRPr lang="en-US" sz="1000">
              <a:solidFill>
                <a:schemeClr val="dk2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</p:spTree>
    <p:extLst>
      <p:ext uri="{BB962C8B-B14F-4D97-AF65-F5344CB8AC3E}">
        <p14:creationId xmlns:p14="http://schemas.microsoft.com/office/powerpoint/2010/main" val="5425782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rtl="0">
              <a:spcBef>
                <a:spcPts val="0"/>
              </a:spcBef>
              <a:buNone/>
            </a:pPr>
            <a:fld id="{00000000-1234-1234-1234-123412341234}" type="slidenum">
              <a:rPr lang="en-US" sz="1000" smtClean="0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rPr>
              <a:t>‹#›</a:t>
            </a:fld>
            <a:endParaRPr lang="en-US" sz="1000">
              <a:solidFill>
                <a:schemeClr val="dk2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</p:spTree>
    <p:extLst>
      <p:ext uri="{BB962C8B-B14F-4D97-AF65-F5344CB8AC3E}">
        <p14:creationId xmlns:p14="http://schemas.microsoft.com/office/powerpoint/2010/main" val="13606249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rtl="0">
              <a:spcBef>
                <a:spcPts val="0"/>
              </a:spcBef>
              <a:buNone/>
            </a:pPr>
            <a:fld id="{00000000-1234-1234-1234-123412341234}" type="slidenum">
              <a:rPr lang="en-US" sz="1000" smtClean="0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rPr>
              <a:t>‹#›</a:t>
            </a:fld>
            <a:endParaRPr lang="en-US" sz="1000">
              <a:solidFill>
                <a:schemeClr val="dk2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</p:spTree>
    <p:extLst>
      <p:ext uri="{BB962C8B-B14F-4D97-AF65-F5344CB8AC3E}">
        <p14:creationId xmlns:p14="http://schemas.microsoft.com/office/powerpoint/2010/main" val="26248131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pPr marL="0" marR="0" lvl="0" indent="0" algn="ctr" rtl="0">
              <a:spcBef>
                <a:spcPts val="0"/>
              </a:spcBef>
              <a:buNone/>
            </a:pPr>
            <a:fld id="{00000000-1234-1234-1234-123412341234}" type="slidenum">
              <a:rPr lang="en-US" sz="1000" smtClean="0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rPr>
              <a:t>‹#›</a:t>
            </a:fld>
            <a:endParaRPr lang="en-US" sz="1000">
              <a:solidFill>
                <a:schemeClr val="dk2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</p:spTree>
    <p:extLst>
      <p:ext uri="{BB962C8B-B14F-4D97-AF65-F5344CB8AC3E}">
        <p14:creationId xmlns:p14="http://schemas.microsoft.com/office/powerpoint/2010/main" val="5034255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pPr marL="0" marR="0" lvl="0" indent="0" algn="ctr" rtl="0">
              <a:spcBef>
                <a:spcPts val="0"/>
              </a:spcBef>
              <a:buNone/>
            </a:pPr>
            <a:fld id="{00000000-1234-1234-1234-123412341234}" type="slidenum">
              <a:rPr lang="en-US" sz="1000" b="0" u="none" smtClean="0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rPr>
              <a:t>‹#›</a:t>
            </a:fld>
            <a:endParaRPr lang="en-US" sz="1000" b="0" u="none">
              <a:solidFill>
                <a:schemeClr val="dk2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</p:spTree>
    <p:extLst>
      <p:ext uri="{BB962C8B-B14F-4D97-AF65-F5344CB8AC3E}">
        <p14:creationId xmlns:p14="http://schemas.microsoft.com/office/powerpoint/2010/main" val="69259849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pPr marL="0" marR="0" lvl="0" indent="0" algn="ctr" rtl="0">
              <a:spcBef>
                <a:spcPts val="0"/>
              </a:spcBef>
              <a:buNone/>
            </a:pPr>
            <a:fld id="{00000000-1234-1234-1234-123412341234}" type="slidenum">
              <a:rPr lang="en-US" sz="1000" b="0" u="none" smtClean="0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rPr>
              <a:t>‹#›</a:t>
            </a:fld>
            <a:endParaRPr lang="en-US" sz="1000" b="0" u="none">
              <a:solidFill>
                <a:schemeClr val="dk2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68264024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pPr marL="0" marR="0" lvl="0" indent="0" algn="ctr" rtl="0">
              <a:spcBef>
                <a:spcPts val="0"/>
              </a:spcBef>
              <a:buNone/>
            </a:pPr>
            <a:fld id="{00000000-1234-1234-1234-123412341234}" type="slidenum">
              <a:rPr lang="en-US" sz="1000" b="0" u="none" smtClean="0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rPr>
              <a:t>‹#›</a:t>
            </a:fld>
            <a:endParaRPr lang="en-US" sz="1000" b="0" u="none">
              <a:solidFill>
                <a:schemeClr val="dk2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</p:spTree>
    <p:extLst>
      <p:ext uri="{BB962C8B-B14F-4D97-AF65-F5344CB8AC3E}">
        <p14:creationId xmlns:p14="http://schemas.microsoft.com/office/powerpoint/2010/main" val="4216674805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pPr marL="0" marR="0" lvl="0" indent="0" algn="ctr" rtl="0">
              <a:spcBef>
                <a:spcPts val="0"/>
              </a:spcBef>
              <a:buNone/>
            </a:pPr>
            <a:fld id="{00000000-1234-1234-1234-123412341234}" type="slidenum">
              <a:rPr lang="en-US" sz="1000" b="0" u="none" smtClean="0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rPr>
              <a:t>‹#›</a:t>
            </a:fld>
            <a:endParaRPr lang="en-US" sz="1000" b="0" u="none">
              <a:solidFill>
                <a:schemeClr val="dk2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49559546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pPr marL="0" marR="0" lvl="0" indent="0" algn="ctr" rtl="0">
              <a:spcBef>
                <a:spcPts val="0"/>
              </a:spcBef>
              <a:buNone/>
            </a:pPr>
            <a:fld id="{00000000-1234-1234-1234-123412341234}" type="slidenum">
              <a:rPr lang="en-US" sz="1000" b="0" u="none" smtClean="0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rPr>
              <a:t>‹#›</a:t>
            </a:fld>
            <a:endParaRPr lang="en-US" sz="1000" b="0" u="none">
              <a:solidFill>
                <a:schemeClr val="dk2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</p:spTree>
    <p:extLst>
      <p:ext uri="{BB962C8B-B14F-4D97-AF65-F5344CB8AC3E}">
        <p14:creationId xmlns:p14="http://schemas.microsoft.com/office/powerpoint/2010/main" val="295245364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rtl="0">
              <a:spcBef>
                <a:spcPts val="0"/>
              </a:spcBef>
              <a:buNone/>
            </a:pPr>
            <a:fld id="{00000000-1234-1234-1234-123412341234}" type="slidenum">
              <a:rPr lang="en-US" sz="1000" smtClean="0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rPr>
              <a:t>‹#›</a:t>
            </a:fld>
            <a:endParaRPr lang="en-US" sz="1000">
              <a:solidFill>
                <a:schemeClr val="dk2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</p:spTree>
    <p:extLst>
      <p:ext uri="{BB962C8B-B14F-4D97-AF65-F5344CB8AC3E}">
        <p14:creationId xmlns:p14="http://schemas.microsoft.com/office/powerpoint/2010/main" val="34621329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rtl="0">
              <a:spcBef>
                <a:spcPts val="0"/>
              </a:spcBef>
              <a:buNone/>
            </a:pPr>
            <a:fld id="{00000000-1234-1234-1234-123412341234}" type="slidenum">
              <a:rPr lang="en-US" sz="1000" smtClean="0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rPr>
              <a:t>‹#›</a:t>
            </a:fld>
            <a:endParaRPr lang="en-US" sz="1000">
              <a:solidFill>
                <a:schemeClr val="dk2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</p:spTree>
    <p:extLst>
      <p:ext uri="{BB962C8B-B14F-4D97-AF65-F5344CB8AC3E}">
        <p14:creationId xmlns:p14="http://schemas.microsoft.com/office/powerpoint/2010/main" val="33622954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5000"/>
                <a:lumOff val="95000"/>
              </a:schemeClr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749"/>
            <a:ext cx="1952272" cy="6852504"/>
            <a:chOff x="6627813" y="196102"/>
            <a:chExt cx="1952625" cy="5677649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6102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pPr marL="0" marR="0" lvl="0" indent="0" algn="ctr" rtl="0">
              <a:spcBef>
                <a:spcPts val="0"/>
              </a:spcBef>
              <a:buNone/>
            </a:pPr>
            <a:fld id="{00000000-1234-1234-1234-123412341234}" type="slidenum">
              <a:rPr lang="en-US" sz="1000" b="0" u="none" smtClean="0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rPr>
              <a:t>‹#›</a:t>
            </a:fld>
            <a:endParaRPr lang="en-US" sz="1000" b="0" u="none">
              <a:solidFill>
                <a:schemeClr val="dk2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</p:spTree>
    <p:extLst>
      <p:ext uri="{BB962C8B-B14F-4D97-AF65-F5344CB8AC3E}">
        <p14:creationId xmlns:p14="http://schemas.microsoft.com/office/powerpoint/2010/main" val="3211212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1"/>
    <p:sldLayoutId id="2147483787" r:id="rId2"/>
    <p:sldLayoutId id="2147483788" r:id="rId3"/>
    <p:sldLayoutId id="2147483789" r:id="rId4"/>
    <p:sldLayoutId id="2147483790" r:id="rId5"/>
    <p:sldLayoutId id="2147483791" r:id="rId6"/>
    <p:sldLayoutId id="2147483792" r:id="rId7"/>
    <p:sldLayoutId id="2147483793" r:id="rId8"/>
    <p:sldLayoutId id="2147483794" r:id="rId9"/>
    <p:sldLayoutId id="2147483795" r:id="rId10"/>
    <p:sldLayoutId id="2147483796" r:id="rId11"/>
    <p:sldLayoutId id="2147483797" r:id="rId12"/>
    <p:sldLayoutId id="2147483798" r:id="rId13"/>
    <p:sldLayoutId id="2147483799" r:id="rId14"/>
    <p:sldLayoutId id="2147483800" r:id="rId15"/>
    <p:sldLayoutId id="2147483801" r:id="rId16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664823"/>
            <a:ext cx="6600451" cy="3448594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Emergency Preparedness for Hastings City Council</a:t>
            </a:r>
            <a:endParaRPr lang="en-US" dirty="0"/>
          </a:p>
        </p:txBody>
      </p:sp>
      <p:pic>
        <p:nvPicPr>
          <p:cNvPr id="4" name="Shape 14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0458" y="156754"/>
            <a:ext cx="6618514" cy="242969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27896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945201" y="1624084"/>
            <a:ext cx="6589199" cy="655092"/>
          </a:xfrm>
        </p:spPr>
        <p:txBody>
          <a:bodyPr>
            <a:normAutofit fontScale="90000"/>
          </a:bodyPr>
          <a:lstStyle/>
          <a:p>
            <a:r>
              <a:rPr lang="en-US" sz="4000" dirty="0" smtClean="0"/>
              <a:t>Overview and Introduction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942415" y="2538484"/>
            <a:ext cx="6591985" cy="3372738"/>
          </a:xfrm>
        </p:spPr>
        <p:txBody>
          <a:bodyPr/>
          <a:lstStyle/>
          <a:p>
            <a:r>
              <a:rPr lang="en-US" dirty="0" smtClean="0"/>
              <a:t>We will review:</a:t>
            </a:r>
          </a:p>
          <a:p>
            <a:pPr lvl="1"/>
            <a:r>
              <a:rPr lang="en-US" dirty="0" smtClean="0"/>
              <a:t>What is NIMS and COOP?</a:t>
            </a:r>
          </a:p>
          <a:p>
            <a:pPr lvl="1"/>
            <a:r>
              <a:rPr lang="en-US" dirty="0" smtClean="0"/>
              <a:t>Continuity of Operations/Critical Elements</a:t>
            </a:r>
          </a:p>
          <a:p>
            <a:pPr lvl="1"/>
            <a:r>
              <a:rPr lang="en-US" dirty="0" smtClean="0"/>
              <a:t>Emergency Operations Plan</a:t>
            </a:r>
          </a:p>
          <a:p>
            <a:pPr lvl="1"/>
            <a:r>
              <a:rPr lang="en-US" dirty="0" smtClean="0"/>
              <a:t>City of Hastings Organizational Chart</a:t>
            </a:r>
          </a:p>
          <a:p>
            <a:pPr lvl="1"/>
            <a:r>
              <a:rPr lang="en-US" dirty="0"/>
              <a:t>Levels of </a:t>
            </a:r>
            <a:r>
              <a:rPr lang="en-US" dirty="0" smtClean="0"/>
              <a:t>Emergencies</a:t>
            </a:r>
          </a:p>
          <a:p>
            <a:pPr lvl="1"/>
            <a:r>
              <a:rPr lang="en-US" dirty="0" smtClean="0"/>
              <a:t>Declaring Emergencies</a:t>
            </a:r>
          </a:p>
          <a:p>
            <a:pPr lvl="1"/>
            <a:r>
              <a:rPr lang="en-US" dirty="0" smtClean="0"/>
              <a:t>Communications</a:t>
            </a:r>
            <a:endParaRPr lang="en-US" dirty="0"/>
          </a:p>
          <a:p>
            <a:pPr lvl="1"/>
            <a:r>
              <a:rPr lang="en-US" dirty="0" smtClean="0"/>
              <a:t>City Council Expectations</a:t>
            </a:r>
            <a:endParaRPr lang="en-US" dirty="0"/>
          </a:p>
        </p:txBody>
      </p:sp>
      <p:pic>
        <p:nvPicPr>
          <p:cNvPr id="4" name="Shape 14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384319" y="182036"/>
            <a:ext cx="2408813" cy="126462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71815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600" dirty="0" smtClean="0"/>
              <a:t>What is NIMS?</a:t>
            </a:r>
            <a:endParaRPr lang="en-US" sz="6600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National Incident Management System</a:t>
            </a:r>
          </a:p>
          <a:p>
            <a:pPr lvl="1"/>
            <a:r>
              <a:rPr lang="en-US" dirty="0"/>
              <a:t>A standardized, flexible organizational management and planning system for events and </a:t>
            </a:r>
            <a:r>
              <a:rPr lang="en-US" dirty="0" smtClean="0"/>
              <a:t>incidents</a:t>
            </a:r>
            <a:endParaRPr lang="en-US" dirty="0"/>
          </a:p>
          <a:p>
            <a:pPr lvl="1"/>
            <a:r>
              <a:rPr lang="en-US" dirty="0"/>
              <a:t>Common Terminology</a:t>
            </a:r>
          </a:p>
          <a:p>
            <a:pPr lvl="1"/>
            <a:r>
              <a:rPr lang="en-US" dirty="0"/>
              <a:t>Allows all responders to organize under a single </a:t>
            </a:r>
            <a:r>
              <a:rPr lang="en-US" dirty="0" smtClean="0"/>
              <a:t>system</a:t>
            </a:r>
          </a:p>
          <a:p>
            <a:pPr lvl="1"/>
            <a:r>
              <a:rPr lang="en-US" dirty="0" smtClean="0"/>
              <a:t>Essential for natural and man-made disasters for efficient resolutions</a:t>
            </a:r>
          </a:p>
          <a:p>
            <a:pPr lvl="1"/>
            <a:r>
              <a:rPr lang="en-US" dirty="0" smtClean="0"/>
              <a:t>Five components of NIMS:</a:t>
            </a:r>
          </a:p>
          <a:p>
            <a:pPr lvl="2"/>
            <a:r>
              <a:rPr lang="en-US" dirty="0" smtClean="0"/>
              <a:t>Command and Management</a:t>
            </a:r>
          </a:p>
          <a:p>
            <a:pPr lvl="2"/>
            <a:r>
              <a:rPr lang="en-US" dirty="0" smtClean="0"/>
              <a:t>Preparedness</a:t>
            </a:r>
          </a:p>
          <a:p>
            <a:pPr lvl="2"/>
            <a:r>
              <a:rPr lang="en-US" dirty="0" smtClean="0"/>
              <a:t>Resource Management</a:t>
            </a:r>
          </a:p>
          <a:p>
            <a:pPr lvl="2"/>
            <a:r>
              <a:rPr lang="en-US" dirty="0" smtClean="0"/>
              <a:t>Communications</a:t>
            </a:r>
          </a:p>
          <a:p>
            <a:pPr lvl="2"/>
            <a:r>
              <a:rPr lang="en-US" dirty="0" smtClean="0"/>
              <a:t>Ongoing Management</a:t>
            </a:r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7889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Continuity of Operations (COOP)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EM Handbook	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P</a:t>
            </a:r>
            <a:r>
              <a:rPr lang="en-US" dirty="0" smtClean="0"/>
              <a:t>age 27 of handbook</a:t>
            </a:r>
          </a:p>
          <a:p>
            <a:r>
              <a:rPr lang="en-US" dirty="0" smtClean="0"/>
              <a:t>The COOP ensures that essential functions continue during an emergency</a:t>
            </a:r>
          </a:p>
          <a:p>
            <a:r>
              <a:rPr lang="en-US" dirty="0" smtClean="0"/>
              <a:t>Examples:</a:t>
            </a:r>
          </a:p>
          <a:p>
            <a:pPr lvl="1"/>
            <a:r>
              <a:rPr lang="en-US" dirty="0" smtClean="0"/>
              <a:t>Facilities</a:t>
            </a:r>
          </a:p>
          <a:p>
            <a:pPr lvl="1"/>
            <a:r>
              <a:rPr lang="en-US" dirty="0" smtClean="0"/>
              <a:t>Communications</a:t>
            </a:r>
          </a:p>
          <a:p>
            <a:pPr lvl="1"/>
            <a:r>
              <a:rPr lang="en-US" dirty="0" smtClean="0"/>
              <a:t>Records Management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pic>
        <p:nvPicPr>
          <p:cNvPr id="8194" name="Picture 2" descr="Image result for continuity of operations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3999" y="2226626"/>
            <a:ext cx="3574869" cy="3921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0360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Emergency Operations Plan (EOP)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4560185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When EOC (Emergency Operation Center) is activated</a:t>
            </a:r>
          </a:p>
          <a:p>
            <a:pPr lvl="1"/>
            <a:r>
              <a:rPr lang="en-US" dirty="0" smtClean="0"/>
              <a:t>Activation by:</a:t>
            </a:r>
          </a:p>
          <a:p>
            <a:pPr lvl="2"/>
            <a:r>
              <a:rPr lang="en-US" dirty="0" smtClean="0"/>
              <a:t> IC (Incident Commander)</a:t>
            </a:r>
          </a:p>
          <a:p>
            <a:pPr lvl="2"/>
            <a:r>
              <a:rPr lang="en-US" dirty="0" smtClean="0"/>
              <a:t> EM (Emergency Manager)</a:t>
            </a:r>
          </a:p>
          <a:p>
            <a:pPr lvl="2"/>
            <a:r>
              <a:rPr lang="en-US" dirty="0" smtClean="0"/>
              <a:t> Mayor</a:t>
            </a:r>
          </a:p>
          <a:p>
            <a:pPr lvl="1"/>
            <a:r>
              <a:rPr lang="en-US" dirty="0" smtClean="0"/>
              <a:t>Hastings Fire Station (Primary)</a:t>
            </a:r>
          </a:p>
          <a:p>
            <a:r>
              <a:rPr lang="en-US" dirty="0" smtClean="0"/>
              <a:t>EOP resource for:</a:t>
            </a:r>
          </a:p>
          <a:p>
            <a:pPr lvl="1"/>
            <a:r>
              <a:rPr lang="en-US" dirty="0" smtClean="0"/>
              <a:t>Incident action</a:t>
            </a:r>
          </a:p>
          <a:p>
            <a:pPr lvl="1"/>
            <a:r>
              <a:rPr lang="en-US" dirty="0" smtClean="0"/>
              <a:t>Communication</a:t>
            </a:r>
          </a:p>
          <a:p>
            <a:pPr lvl="1"/>
            <a:r>
              <a:rPr lang="en-US" dirty="0" smtClean="0"/>
              <a:t>Mitigation</a:t>
            </a:r>
          </a:p>
          <a:p>
            <a:pPr lvl="1"/>
            <a:r>
              <a:rPr lang="en-US" dirty="0" smtClean="0"/>
              <a:t>Recovery</a:t>
            </a:r>
          </a:p>
          <a:p>
            <a:pPr lvl="1"/>
            <a:endParaRPr lang="en-US" dirty="0" smtClean="0"/>
          </a:p>
          <a:p>
            <a:pPr marL="914400" lvl="2" indent="0">
              <a:buNone/>
            </a:pPr>
            <a:endParaRPr lang="en-US" dirty="0" smtClean="0"/>
          </a:p>
          <a:p>
            <a:pPr marL="457200" lvl="1" indent="0">
              <a:buNone/>
            </a:pPr>
            <a:endParaRPr lang="en-US" dirty="0"/>
          </a:p>
        </p:txBody>
      </p:sp>
      <p:pic>
        <p:nvPicPr>
          <p:cNvPr id="7170" name="Picture 2" descr="Image result for emergency operations center 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7175" y="2621280"/>
            <a:ext cx="3667488" cy="2621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8269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Picture 12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9367" y="0"/>
            <a:ext cx="670377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656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6600" dirty="0" smtClean="0"/>
              <a:t>Measuring Risks</a:t>
            </a:r>
            <a:endParaRPr lang="en-US" sz="66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sz="3600" b="1" dirty="0" smtClean="0"/>
              <a:t>Level 1</a:t>
            </a:r>
            <a:endParaRPr lang="en-US" sz="3600" b="1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Most complex, requiring national resources for the operation</a:t>
            </a:r>
          </a:p>
          <a:p>
            <a:r>
              <a:rPr lang="en-US" dirty="0" smtClean="0"/>
              <a:t>All staff position filled and on site</a:t>
            </a:r>
          </a:p>
          <a:p>
            <a:r>
              <a:rPr lang="en-US" dirty="0" smtClean="0"/>
              <a:t>Personnel can exceed 500</a:t>
            </a:r>
          </a:p>
          <a:p>
            <a:r>
              <a:rPr lang="en-US" dirty="0" smtClean="0"/>
              <a:t>High impact on local jurisdiction</a:t>
            </a:r>
            <a:endParaRPr lang="en-US" dirty="0"/>
          </a:p>
        </p:txBody>
      </p:sp>
      <p:pic>
        <p:nvPicPr>
          <p:cNvPr id="1026" name="Picture 2" descr="Image result for tornado aftermath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2884" y="2351315"/>
            <a:ext cx="3540034" cy="3196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42593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dirty="0" smtClean="0"/>
              <a:t>Measuring Risks</a:t>
            </a:r>
            <a:endParaRPr lang="en-US" sz="66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sz="3600" b="1" dirty="0" smtClean="0"/>
              <a:t>Level 2</a:t>
            </a:r>
            <a:endParaRPr lang="en-US" sz="3600" b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Incident extends beyond the capabilities for local control</a:t>
            </a:r>
          </a:p>
          <a:p>
            <a:r>
              <a:rPr lang="en-US" dirty="0" smtClean="0"/>
              <a:t>May include regional or national resources to assist</a:t>
            </a:r>
          </a:p>
          <a:p>
            <a:r>
              <a:rPr lang="en-US" dirty="0" smtClean="0"/>
              <a:t>Operations personnel normally do not exceed 200</a:t>
            </a:r>
            <a:endParaRPr lang="en-US" dirty="0"/>
          </a:p>
        </p:txBody>
      </p:sp>
      <p:pic>
        <p:nvPicPr>
          <p:cNvPr id="2052" name="Picture 4" descr="Image result for active shooter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4969" y="2699657"/>
            <a:ext cx="3487442" cy="2333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12771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600" dirty="0">
                <a:solidFill>
                  <a:srgbClr val="58B6C0">
                    <a:lumMod val="75000"/>
                  </a:srgbClr>
                </a:solidFill>
              </a:rPr>
              <a:t>Measuring Risks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sz="3600" b="1" dirty="0" smtClean="0"/>
              <a:t>Level 3</a:t>
            </a:r>
            <a:endParaRPr lang="en-US" sz="3600" b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Mutual aid generally not required</a:t>
            </a:r>
          </a:p>
          <a:p>
            <a:r>
              <a:rPr lang="en-US" dirty="0" smtClean="0"/>
              <a:t>Staff positions may be activated, but most likely not all staff required</a:t>
            </a:r>
          </a:p>
          <a:p>
            <a:r>
              <a:rPr lang="en-US" dirty="0" smtClean="0"/>
              <a:t>Level subject to change depending on incident dynamics</a:t>
            </a:r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5333999" y="2908663"/>
            <a:ext cx="3513909" cy="2677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51752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600" dirty="0">
                <a:solidFill>
                  <a:srgbClr val="58B6C0">
                    <a:lumMod val="75000"/>
                  </a:srgbClr>
                </a:solidFill>
              </a:rPr>
              <a:t>Measuring Risks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sz="3600" b="1" dirty="0" smtClean="0"/>
              <a:t>Level 4</a:t>
            </a:r>
            <a:endParaRPr lang="en-US" sz="3600" b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Handled within jurisdiction by home agency</a:t>
            </a:r>
          </a:p>
          <a:p>
            <a:r>
              <a:rPr lang="en-US" dirty="0" smtClean="0"/>
              <a:t>Incident usually requires one operational period</a:t>
            </a:r>
          </a:p>
          <a:p>
            <a:r>
              <a:rPr lang="en-US" dirty="0" smtClean="0"/>
              <a:t>Generally does not require majority of resources for jurisdiction</a:t>
            </a:r>
            <a:endParaRPr lang="en-US" dirty="0"/>
          </a:p>
        </p:txBody>
      </p:sp>
      <p:pic>
        <p:nvPicPr>
          <p:cNvPr id="4098" name="Picture 2" descr="Image result for house fire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3999" y="2429691"/>
            <a:ext cx="3496491" cy="2978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81099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600" dirty="0">
                <a:solidFill>
                  <a:srgbClr val="58B6C0">
                    <a:lumMod val="75000"/>
                  </a:srgbClr>
                </a:solidFill>
              </a:rPr>
              <a:t>Measuring Risks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sz="3600" b="1" dirty="0" smtClean="0"/>
              <a:t>Level 5</a:t>
            </a:r>
            <a:endParaRPr lang="en-US" sz="3600" b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Generally handled with minimal resources, up to six personnel</a:t>
            </a:r>
          </a:p>
          <a:p>
            <a:r>
              <a:rPr lang="en-US" dirty="0" smtClean="0"/>
              <a:t>Command generally not activated</a:t>
            </a:r>
          </a:p>
          <a:p>
            <a:r>
              <a:rPr lang="en-US" dirty="0" smtClean="0"/>
              <a:t>Contained within a short amount of time</a:t>
            </a:r>
            <a:endParaRPr lang="en-US" dirty="0"/>
          </a:p>
        </p:txBody>
      </p:sp>
      <p:pic>
        <p:nvPicPr>
          <p:cNvPr id="5122" name="Picture 2" descr="Image result for hastings minnesota vehicle accident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2802888"/>
            <a:ext cx="3714206" cy="2449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55097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945201" y="165463"/>
            <a:ext cx="6589199" cy="1739537"/>
          </a:xfrm>
        </p:spPr>
        <p:txBody>
          <a:bodyPr>
            <a:normAutofit fontScale="90000"/>
          </a:bodyPr>
          <a:lstStyle/>
          <a:p>
            <a:pPr algn="ctr"/>
            <a:r>
              <a:rPr lang="en-US" sz="6700" dirty="0" smtClean="0"/>
              <a:t>Emergency 			Declarations	</a:t>
            </a:r>
            <a:r>
              <a:rPr lang="en-US" dirty="0" smtClean="0"/>
              <a:t>	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Who can declare an emergency?</a:t>
            </a:r>
          </a:p>
          <a:p>
            <a:pPr lvl="1"/>
            <a:r>
              <a:rPr lang="en-US" dirty="0" smtClean="0"/>
              <a:t>Localized emergencies are declared by the Mayor</a:t>
            </a:r>
          </a:p>
          <a:p>
            <a:pPr lvl="1"/>
            <a:r>
              <a:rPr lang="en-US" dirty="0" smtClean="0"/>
              <a:t>Large scale emergencies (local resources inadequate to handle) are declared by the Governor</a:t>
            </a:r>
          </a:p>
          <a:p>
            <a:pPr lvl="1"/>
            <a:r>
              <a:rPr lang="en-US" dirty="0" smtClean="0"/>
              <a:t>Last emergency declaration for the City of Hastings was in the summer of 2012</a:t>
            </a:r>
          </a:p>
          <a:p>
            <a:pPr lvl="2"/>
            <a:r>
              <a:rPr lang="en-US" dirty="0" smtClean="0"/>
              <a:t>Chief </a:t>
            </a:r>
            <a:r>
              <a:rPr lang="en-US" dirty="0" err="1" smtClean="0"/>
              <a:t>Schutt</a:t>
            </a:r>
            <a:r>
              <a:rPr lang="en-US" dirty="0"/>
              <a:t> </a:t>
            </a:r>
            <a:r>
              <a:rPr lang="en-US" dirty="0" smtClean="0"/>
              <a:t>– brief summary of 2012 declaration</a:t>
            </a:r>
          </a:p>
          <a:p>
            <a:pPr lvl="2"/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5375" y="4632960"/>
            <a:ext cx="3179174" cy="2077945"/>
          </a:xfrm>
          <a:prstGeom prst="rect">
            <a:avLst/>
          </a:prstGeom>
        </p:spPr>
      </p:pic>
      <p:pic>
        <p:nvPicPr>
          <p:cNvPr id="6148" name="Picture 4" descr="Image result for 2012 hastings minnesota wind stor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8822" y="4625137"/>
            <a:ext cx="3235578" cy="2085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5522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dirty="0" smtClean="0"/>
              <a:t>Communications</a:t>
            </a:r>
            <a:endParaRPr lang="en-US" sz="6000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39887" y="2799660"/>
            <a:ext cx="4789714" cy="3105703"/>
          </a:xfrm>
        </p:spPr>
        <p:txBody>
          <a:bodyPr/>
          <a:lstStyle/>
          <a:p>
            <a:r>
              <a:rPr lang="en-US" dirty="0" smtClean="0"/>
              <a:t>City Council Members will be briefed by City Administrator in the event of a large scale incident</a:t>
            </a:r>
          </a:p>
          <a:p>
            <a:r>
              <a:rPr lang="en-US" dirty="0" smtClean="0"/>
              <a:t>City Administrator will also provide guidance on requests to respond</a:t>
            </a:r>
          </a:p>
          <a:p>
            <a:r>
              <a:rPr lang="en-US" dirty="0" smtClean="0"/>
              <a:t>Be prepared for failure of cell phones for large scale events</a:t>
            </a:r>
          </a:p>
          <a:p>
            <a:r>
              <a:rPr lang="en-US" dirty="0" smtClean="0"/>
              <a:t>Plan ahead for potential communication issues</a:t>
            </a:r>
            <a:endParaRPr lang="en-US" dirty="0"/>
          </a:p>
        </p:txBody>
      </p:sp>
      <p:pic>
        <p:nvPicPr>
          <p:cNvPr id="9218" name="Picture 2" descr="Image result for funny pictures of pulling hair out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887" y="3150326"/>
            <a:ext cx="2667000" cy="200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1104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4900" dirty="0" smtClean="0"/>
              <a:t>Expectations	for City Council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Always be prepared</a:t>
            </a:r>
          </a:p>
          <a:p>
            <a:pPr lvl="1"/>
            <a:r>
              <a:rPr lang="en-US" b="1" dirty="0" smtClean="0"/>
              <a:t>Do Not Self Deploy</a:t>
            </a:r>
            <a:r>
              <a:rPr lang="en-US" dirty="0" smtClean="0"/>
              <a:t>; wait for notification from City Administrator that response is necessary</a:t>
            </a:r>
          </a:p>
          <a:p>
            <a:pPr lvl="1"/>
            <a:r>
              <a:rPr lang="en-US" dirty="0" smtClean="0"/>
              <a:t>Have ‘go bag’ ready if request comes in to respond</a:t>
            </a:r>
          </a:p>
          <a:p>
            <a:pPr lvl="1"/>
            <a:r>
              <a:rPr lang="en-US" dirty="0" smtClean="0"/>
              <a:t>Notify family and be reachable if requested to respond</a:t>
            </a:r>
          </a:p>
          <a:p>
            <a:pPr lvl="1"/>
            <a:r>
              <a:rPr lang="en-US" dirty="0" smtClean="0"/>
              <a:t>Have medications and toiletries/clothes for extended stay</a:t>
            </a:r>
          </a:p>
          <a:p>
            <a:pPr lvl="1"/>
            <a:r>
              <a:rPr lang="en-US" dirty="0" smtClean="0"/>
              <a:t>Have copy of EOP (Emergency Operation Plan) available</a:t>
            </a:r>
          </a:p>
          <a:p>
            <a:pPr lvl="1"/>
            <a:r>
              <a:rPr lang="en-US" dirty="0" smtClean="0"/>
              <a:t>If requested to respond, think ‘big picture’</a:t>
            </a:r>
          </a:p>
          <a:p>
            <a:pPr lvl="2"/>
            <a:r>
              <a:rPr lang="en-US" dirty="0" smtClean="0"/>
              <a:t>Recovery measures for city</a:t>
            </a:r>
          </a:p>
          <a:p>
            <a:pPr lvl="2"/>
            <a:r>
              <a:rPr lang="en-US" dirty="0" smtClean="0"/>
              <a:t>Plan for memorials (if incident dictates)</a:t>
            </a:r>
          </a:p>
          <a:p>
            <a:pPr lvl="2"/>
            <a:r>
              <a:rPr lang="en-US" dirty="0" smtClean="0"/>
              <a:t>Designate spokesperson from group</a:t>
            </a:r>
          </a:p>
        </p:txBody>
      </p:sp>
    </p:spTree>
    <p:extLst>
      <p:ext uri="{BB962C8B-B14F-4D97-AF65-F5344CB8AC3E}">
        <p14:creationId xmlns:p14="http://schemas.microsoft.com/office/powerpoint/2010/main" val="59349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600" dirty="0" smtClean="0"/>
              <a:t>Questions?</a:t>
            </a:r>
            <a:endParaRPr lang="en-US" sz="6600" dirty="0"/>
          </a:p>
        </p:txBody>
      </p:sp>
      <p:pic>
        <p:nvPicPr>
          <p:cNvPr id="10242" name="Picture 2" descr="Image result for hastings bridge pictures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3100" y="2403565"/>
            <a:ext cx="6591300" cy="3152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8450987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Blue Green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459</TotalTime>
  <Words>487</Words>
  <Application>Microsoft Office PowerPoint</Application>
  <PresentationFormat>On-screen Show (4:3)</PresentationFormat>
  <Paragraphs>93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Calibri</vt:lpstr>
      <vt:lpstr>Century Gothic</vt:lpstr>
      <vt:lpstr>Candara</vt:lpstr>
      <vt:lpstr>Arial</vt:lpstr>
      <vt:lpstr>Wingdings 3</vt:lpstr>
      <vt:lpstr>Wisp</vt:lpstr>
      <vt:lpstr>Emergency Preparedness for Hastings City Council</vt:lpstr>
      <vt:lpstr>Overview and Introduction   </vt:lpstr>
      <vt:lpstr>What is NIMS?</vt:lpstr>
      <vt:lpstr>Continuity of Operations (COOP)</vt:lpstr>
      <vt:lpstr>Emergency Operations Plan (EOP)</vt:lpstr>
      <vt:lpstr>PowerPoint Presentation</vt:lpstr>
      <vt:lpstr>Measuring Risks</vt:lpstr>
      <vt:lpstr>Measuring Risks</vt:lpstr>
      <vt:lpstr>Measuring Risks</vt:lpstr>
      <vt:lpstr>Measuring Risks</vt:lpstr>
      <vt:lpstr>Measuring Risks</vt:lpstr>
      <vt:lpstr>Emergency    Declarations  </vt:lpstr>
      <vt:lpstr>Communications</vt:lpstr>
      <vt:lpstr>Expectations for City Council </vt:lpstr>
      <vt:lpstr>Questions?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TRAINING 2018</dc:title>
  <dc:creator>David Wilske</dc:creator>
  <cp:lastModifiedBy>David Wilske</cp:lastModifiedBy>
  <cp:revision>35</cp:revision>
  <dcterms:modified xsi:type="dcterms:W3CDTF">2018-04-04T19:16:49Z</dcterms:modified>
</cp:coreProperties>
</file>