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60" r:id="rId3"/>
    <p:sldId id="282" r:id="rId4"/>
    <p:sldId id="276" r:id="rId5"/>
    <p:sldId id="273" r:id="rId6"/>
    <p:sldId id="271" r:id="rId7"/>
    <p:sldId id="277" r:id="rId8"/>
    <p:sldId id="280" r:id="rId9"/>
    <p:sldId id="279" r:id="rId10"/>
    <p:sldId id="2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anie Lammers" initials="ML" lastIdx="2" clrIdx="0">
    <p:extLst>
      <p:ext uri="{19B8F6BF-5375-455C-9EA6-DF929625EA0E}">
        <p15:presenceInfo xmlns:p15="http://schemas.microsoft.com/office/powerpoint/2012/main" userId="S-1-5-21-1071586015-60230721-14044502-128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58" autoAdjust="0"/>
  </p:normalViewPr>
  <p:slideViewPr>
    <p:cSldViewPr snapToGrid="0">
      <p:cViewPr varScale="1">
        <p:scale>
          <a:sx n="84" d="100"/>
          <a:sy n="84" d="100"/>
        </p:scale>
        <p:origin x="114" y="336"/>
      </p:cViewPr>
      <p:guideLst/>
    </p:cSldViewPr>
  </p:slideViewPr>
  <p:outlineViewPr>
    <p:cViewPr>
      <p:scale>
        <a:sx n="33" d="100"/>
        <a:sy n="33" d="100"/>
      </p:scale>
      <p:origin x="0" y="-517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05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63093-C1FC-47B3-B163-3579D5B3DB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023C1-EC98-4BE6-AD40-9AE68224D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8A018-932B-4BC0-9C21-5F8663ACF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A518C-ED63-4916-863A-A6A80F08F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710F2-B309-4227-8885-34DEAE311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A5ACE-03D7-4A3B-B7EB-D60A0A05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A514F-7A51-49ED-972B-443C4A61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6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A424-0790-4326-8E0B-715A5F8D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2DC6-5AB7-4618-9B5D-0A76F610F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BA63A-2E5D-4AD7-8C2A-4CE63107A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2D22-B604-4E47-BA09-4918389F4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85B48-B928-4FCD-8269-E78320553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3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8D80C-527D-4FD8-964E-D47C4E21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F3339-7E6C-45B5-B17A-E28802CB4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0B65A-A03E-4DA5-9BD1-BA9FEF2F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25A8D-2EF4-42B3-9B3F-76D1051B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11B69-D6E4-41C9-B5F4-B16BB0AA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7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E7020-F50B-46AF-B3B7-544D9443F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6B172-EBB0-453C-B5C0-9A3EF3507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7F4FE-65D0-404F-8A9B-2172EFBF8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A6A45-B9EE-4263-9E46-CF0222BE1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A3B7C-CDEF-4B88-8628-8B30FE00B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67130-5162-4E2E-B19B-02A994DA8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86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F2AC-826F-4A75-A0EB-4E3CC87D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93FA1-3F4B-486F-82EB-786048C74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BEEAC-8543-4A77-8D86-AFF6B6704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9D56E5-6DEB-41DE-8651-B86BC6777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366AA-4425-418E-B8DF-84B13B010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CC9DEB-3A8E-4910-AC60-EF57C28BE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1BA35A-0E6D-452D-8A9D-D6BCE349D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DB80A1-FA24-4159-B8C7-FAF05B38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3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DDE88-7E57-47C7-8E8B-52867174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401DB1-1B6F-43A2-8F56-F6DFE6CAB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1BC9C-59AF-48E4-8D39-1DDD8705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0C279-98C3-487C-8E2F-03261AF1B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1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0B2D3-EAB5-4E15-B772-09758CBF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99E672-EC76-4D59-A835-237C2C9BC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2DBAE-F102-45DD-829B-5704E0B7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0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A709-B5DB-4893-9F6E-6F63295F8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6CDE4-20A1-4B45-B81A-0E6F92267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67583-92B3-4842-A0A1-93FADF02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25533-674C-4A75-A9C1-589A8595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3D49FD-38F6-43C6-A7A1-ACF22655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AC260-2866-4A32-961F-533170CA0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7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4E742-A7C9-4407-89C6-F46397557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A3086E-4F53-4521-A4C3-B78361B19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D65F6-96CB-484C-8FF7-6F53604C0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37573-2DB3-4A30-9492-12DCC29F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F2874-F473-40C4-919F-28295D53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E144B-E528-4BC7-BE7D-DC889F02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3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669A6-097D-4CBE-8AE9-AAFEA16AC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58967-62B9-4682-BC58-D595A93E6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7FBD2-267C-46A3-885F-0D176FBE0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F9198-FBC8-46C6-961D-ADCD78D9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83B1E-0791-4DC2-8507-251C7992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3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BCAD02-42D8-49B8-80A4-6D25E7E54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2AF4D8-3EB7-4D99-96C7-7BCB1311B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70956-0FC6-4B32-94C3-AF998271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2AED7-E20E-4A1C-A485-80A26379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C8711-B391-42F6-8763-CC6FD1CD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41FB59-F606-4142-B428-037A1363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81F6A-EDA0-42A9-B075-D54AFCA95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473DB-8250-4D73-AB48-AC0C2E6F5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FE8D-5070-4C53-A2AD-23139B7D7AB0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4E9AF-8173-476D-9138-5A5452AB8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D7C07-CDCF-46AE-A737-3F2AA2879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A80E9-86B0-48B1-82F6-B615B195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5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012BD-B0AB-4C15-B0E8-2B5C9BE11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4739"/>
            <a:ext cx="9144000" cy="1477618"/>
          </a:xfrm>
        </p:spPr>
        <p:txBody>
          <a:bodyPr>
            <a:normAutofit fontScale="90000"/>
          </a:bodyPr>
          <a:lstStyle/>
          <a:p>
            <a:r>
              <a:rPr lang="en-US" dirty="0"/>
              <a:t>Preliminary 2021 Budget Discussion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CA1F5-E546-4EB3-82E5-902A6623F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81610"/>
            <a:ext cx="9144000" cy="421395"/>
          </a:xfrm>
        </p:spPr>
        <p:txBody>
          <a:bodyPr/>
          <a:lstStyle/>
          <a:p>
            <a:r>
              <a:rPr lang="en-US" dirty="0"/>
              <a:t>May 18,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3815F-2A88-4F3C-99FB-D8E848252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621" y="2732972"/>
            <a:ext cx="4674758" cy="26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3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E654-6780-4859-ADF6-72ADC7BE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3296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74E75-00E1-4C04-ACCE-3AD08A1E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61440"/>
            <a:ext cx="10058400" cy="48107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Budget Preparation Schedule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Current Economic Situation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Major Revenues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Major Expenditures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Goals and Priorities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Council Direction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0E8335-70D8-4540-80B2-342EF22A9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35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E654-6780-4859-ADF6-72ADC7BE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3296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2021 Budget Preparation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74E75-00E1-4C04-ACCE-3AD08A1E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61440"/>
            <a:ext cx="10058400" cy="48107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May 18 – City Council Workshop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June 1 – Instructions to Departments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June 30 – Department Requests to City Administrator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July – Internal Department Budget Meetings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July 31 – City Administrator’s Budget Proposal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August – Finance Committee Budget Meetings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Sept 8 – City Council Sets Preliminary Tax Levy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Dec 7 – Truth In Taxation Hearing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Dec 21 – City Council Adopts Budget and Certifies Tax Levy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0E8335-70D8-4540-80B2-342EF22A9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9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E654-6780-4859-ADF6-72ADC7BE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3296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Current Economic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74E75-00E1-4C04-ACCE-3AD08A1E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61440"/>
            <a:ext cx="10058400" cy="48107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State Budget – State went from $1.5B surplus to $2.4B deficit (5/5/20)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Unemployment Filings – 36.5M claims (5/4/20)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Uncertain shape and timing of recovery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0E8335-70D8-4540-80B2-342EF22A9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BADFCE-385C-4D45-84C4-F851E613D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734" y="3256610"/>
            <a:ext cx="4738175" cy="286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20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E0B06-119F-42E4-A8C5-8B2A7C82F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5328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Major Revenues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72689-1549-4F82-AF9C-FB6624217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30960"/>
            <a:ext cx="10058400" cy="48412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2020 Tax Rate 57.391% (levy $14,788,179)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Tax Capacity - $1,079,298 increase (4.76%)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LGA – identify one-time projects so less susceptible to cut in LGA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Tax Delinquency - experience during and following Great Recession (2007-2011)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5.3% to 8.4% delinquent each year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Would equal to $784K to $1.24M based on 2020 taxes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7B4D29-E62E-46E8-928E-FA8B0DE53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3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6FD63-727E-43FA-B3A5-794CB5DEF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0248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Major Expenditures: Personnel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25690-4264-43FE-AA7C-6B62BAE35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51280"/>
            <a:ext cx="10058400" cy="4820920"/>
          </a:xfrm>
        </p:spPr>
        <p:txBody>
          <a:bodyPr/>
          <a:lstStyle/>
          <a:p>
            <a:r>
              <a:rPr lang="en-US" dirty="0"/>
              <a:t>Personnel Costs - $13.9M</a:t>
            </a:r>
          </a:p>
          <a:p>
            <a:r>
              <a:rPr lang="en-US" dirty="0"/>
              <a:t>COLA (each 1% on Jan 1</a:t>
            </a:r>
            <a:r>
              <a:rPr lang="en-US" baseline="30000" dirty="0"/>
              <a:t>st</a:t>
            </a:r>
            <a:r>
              <a:rPr lang="en-US" dirty="0"/>
              <a:t>) - $105K</a:t>
            </a:r>
          </a:p>
          <a:p>
            <a:r>
              <a:rPr lang="en-US" dirty="0"/>
              <a:t>Health (estimate 10% increase) - $138K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EB640-FD97-446E-A1AE-04547ACF0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9A6AEC-2933-492C-9357-B8B97982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/>
              <a:t>Major Expenditures: CIP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32A30A-E81F-4CED-A9E1-0C2639B23A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Projects delayed in 2020…</a:t>
            </a:r>
          </a:p>
          <a:p>
            <a:pPr lvl="1"/>
            <a:r>
              <a:rPr lang="en-US" dirty="0"/>
              <a:t>Vermillion Corridor Project</a:t>
            </a:r>
          </a:p>
          <a:p>
            <a:pPr lvl="1"/>
            <a:r>
              <a:rPr lang="en-US" dirty="0"/>
              <a:t>HEDRA, other</a:t>
            </a:r>
          </a:p>
          <a:p>
            <a:pPr lvl="1"/>
            <a:r>
              <a:rPr lang="en-US" dirty="0"/>
              <a:t>Vets Field Improvements</a:t>
            </a:r>
          </a:p>
          <a:p>
            <a:pPr lvl="1"/>
            <a:r>
              <a:rPr lang="en-US" dirty="0"/>
              <a:t>2020 Mill &amp; Overlay Program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EB160-FA3B-4136-911E-6825466240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Projects planned in 2021…</a:t>
            </a:r>
          </a:p>
          <a:p>
            <a:pPr lvl="1"/>
            <a:r>
              <a:rPr lang="en-US" dirty="0"/>
              <a:t>Pool House &amp; Mechanicals</a:t>
            </a:r>
          </a:p>
          <a:p>
            <a:pPr lvl="1"/>
            <a:r>
              <a:rPr lang="en-US" dirty="0"/>
              <a:t>Lake Isabel Park</a:t>
            </a:r>
          </a:p>
          <a:p>
            <a:pPr lvl="1"/>
            <a:r>
              <a:rPr lang="en-US" dirty="0"/>
              <a:t>City Hall / Police Remodel</a:t>
            </a:r>
          </a:p>
          <a:p>
            <a:pPr lvl="1"/>
            <a:r>
              <a:rPr lang="en-US" dirty="0"/>
              <a:t>2021 Neighborhood Project</a:t>
            </a:r>
          </a:p>
          <a:p>
            <a:pPr lvl="1"/>
            <a:r>
              <a:rPr lang="en-US" dirty="0"/>
              <a:t>2021 Mill &amp; Overlay Program</a:t>
            </a:r>
          </a:p>
          <a:p>
            <a:pPr lvl="1"/>
            <a:r>
              <a:rPr lang="en-US" dirty="0"/>
              <a:t>Sanitary Sewer Lining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04CDD-9B85-414F-9267-0718E00B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2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9A6AEC-2933-492C-9357-B8B97982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/>
              <a:t>Major Expenditures: CEP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32A30A-E81F-4CED-A9E1-0C2639B23A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Projects delayed in 2020…</a:t>
            </a:r>
          </a:p>
          <a:p>
            <a:pPr lvl="1"/>
            <a:r>
              <a:rPr lang="en-US" dirty="0"/>
              <a:t>Fire Department study</a:t>
            </a:r>
          </a:p>
          <a:p>
            <a:pPr lvl="1"/>
            <a:r>
              <a:rPr lang="en-US" dirty="0"/>
              <a:t>Facilities study</a:t>
            </a:r>
          </a:p>
          <a:p>
            <a:pPr lvl="1"/>
            <a:r>
              <a:rPr lang="en-US" dirty="0"/>
              <a:t>Slide step replacement</a:t>
            </a:r>
          </a:p>
          <a:p>
            <a:pPr lvl="1"/>
            <a:r>
              <a:rPr lang="en-US" dirty="0"/>
              <a:t>New Zamboni</a:t>
            </a:r>
          </a:p>
          <a:p>
            <a:pPr lvl="1"/>
            <a:r>
              <a:rPr lang="en-US" dirty="0"/>
              <a:t>Public Works LED lighting</a:t>
            </a:r>
          </a:p>
          <a:p>
            <a:pPr lvl="1"/>
            <a:r>
              <a:rPr lang="en-US" dirty="0"/>
              <a:t>Accounting software upgrade</a:t>
            </a:r>
          </a:p>
          <a:p>
            <a:pPr lvl="1"/>
            <a:r>
              <a:rPr lang="en-US" dirty="0"/>
              <a:t>Police and Fire radios ERF</a:t>
            </a:r>
          </a:p>
          <a:p>
            <a:pPr lvl="1"/>
            <a:r>
              <a:rPr lang="en-US" dirty="0"/>
              <a:t>Network switches</a:t>
            </a:r>
          </a:p>
          <a:p>
            <a:pPr lvl="1"/>
            <a:r>
              <a:rPr lang="en-US" dirty="0"/>
              <a:t>Trail sealcoating</a:t>
            </a:r>
          </a:p>
          <a:p>
            <a:pPr lvl="1"/>
            <a:r>
              <a:rPr lang="en-US" dirty="0"/>
              <a:t>Trail reconstruction</a:t>
            </a:r>
          </a:p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EB160-FA3B-4136-911E-6825466240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Projects planned in 2021…</a:t>
            </a:r>
          </a:p>
          <a:p>
            <a:pPr lvl="1"/>
            <a:r>
              <a:rPr lang="en-US" dirty="0"/>
              <a:t>City Hall / Police boilers &amp; HVAC</a:t>
            </a:r>
          </a:p>
          <a:p>
            <a:pPr lvl="1"/>
            <a:r>
              <a:rPr lang="en-US" dirty="0"/>
              <a:t>Accounting software upgrade</a:t>
            </a:r>
          </a:p>
          <a:p>
            <a:pPr lvl="1"/>
            <a:r>
              <a:rPr lang="en-US" dirty="0"/>
              <a:t>Fire Engine 1 replacement</a:t>
            </a:r>
          </a:p>
          <a:p>
            <a:pPr lvl="1"/>
            <a:r>
              <a:rPr lang="en-US" dirty="0"/>
              <a:t>Fire equipment</a:t>
            </a:r>
          </a:p>
          <a:p>
            <a:pPr lvl="1"/>
            <a:r>
              <a:rPr lang="en-US" dirty="0"/>
              <a:t>IT storage, computers, network</a:t>
            </a:r>
          </a:p>
          <a:p>
            <a:pPr lvl="1"/>
            <a:r>
              <a:rPr lang="en-US" dirty="0"/>
              <a:t>Parks vehicles, mower, trail rehab</a:t>
            </a:r>
          </a:p>
          <a:p>
            <a:pPr lvl="1"/>
            <a:r>
              <a:rPr lang="en-US" dirty="0"/>
              <a:t>Police radios</a:t>
            </a:r>
          </a:p>
          <a:p>
            <a:pPr lvl="1"/>
            <a:r>
              <a:rPr lang="en-US" dirty="0"/>
              <a:t>Police squads</a:t>
            </a:r>
          </a:p>
          <a:p>
            <a:pPr lvl="1"/>
            <a:r>
              <a:rPr lang="en-US" dirty="0"/>
              <a:t>Streetsweeper</a:t>
            </a:r>
          </a:p>
          <a:p>
            <a:pPr lvl="1"/>
            <a:r>
              <a:rPr lang="en-US" dirty="0"/>
              <a:t>Dump truck</a:t>
            </a:r>
          </a:p>
          <a:p>
            <a:pPr lvl="1"/>
            <a:r>
              <a:rPr lang="en-US" dirty="0"/>
              <a:t>Water meter replacement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04CDD-9B85-414F-9267-0718E00B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4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9E0C-6C31-4E51-AB52-9986BD13C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5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Goals &amp;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35499-E17C-46BA-962D-E7BD55E6E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Communication – Optimal Service – Respect for Resources – Enthusiasm</a:t>
            </a:r>
          </a:p>
          <a:p>
            <a:r>
              <a:rPr lang="en-US" sz="2600" dirty="0"/>
              <a:t>Common Themes from Before</a:t>
            </a:r>
          </a:p>
          <a:p>
            <a:pPr lvl="1"/>
            <a:r>
              <a:rPr lang="en-US" sz="2200" dirty="0"/>
              <a:t>Economic Development (</a:t>
            </a:r>
            <a:r>
              <a:rPr lang="en-US" sz="2200" dirty="0" err="1"/>
              <a:t>eg</a:t>
            </a:r>
            <a:r>
              <a:rPr lang="en-US" sz="2200" dirty="0"/>
              <a:t>: HEDRA, Vermillion Street)</a:t>
            </a:r>
          </a:p>
          <a:p>
            <a:pPr lvl="1"/>
            <a:r>
              <a:rPr lang="en-US" sz="2200" dirty="0"/>
              <a:t>Transportation (</a:t>
            </a:r>
            <a:r>
              <a:rPr lang="en-US" sz="2200" dirty="0" err="1"/>
              <a:t>eg</a:t>
            </a:r>
            <a:r>
              <a:rPr lang="en-US" sz="2200" dirty="0"/>
              <a:t>: pavement management program)</a:t>
            </a:r>
          </a:p>
          <a:p>
            <a:pPr lvl="1"/>
            <a:r>
              <a:rPr lang="en-US" sz="2200" dirty="0"/>
              <a:t>Housing (</a:t>
            </a:r>
            <a:r>
              <a:rPr lang="en-US" sz="2200" dirty="0" err="1"/>
              <a:t>eg</a:t>
            </a:r>
            <a:r>
              <a:rPr lang="en-US" sz="2200" dirty="0"/>
              <a:t>: new residential development)</a:t>
            </a:r>
          </a:p>
          <a:p>
            <a:pPr lvl="1"/>
            <a:r>
              <a:rPr lang="en-US" sz="2200" dirty="0"/>
              <a:t>Community Image (</a:t>
            </a:r>
            <a:r>
              <a:rPr lang="en-US" sz="2200" dirty="0" err="1"/>
              <a:t>eg</a:t>
            </a:r>
            <a:r>
              <a:rPr lang="en-US" sz="2200" dirty="0"/>
              <a:t>: tourism, maintain park assets)</a:t>
            </a:r>
          </a:p>
          <a:p>
            <a:pPr lvl="1"/>
            <a:r>
              <a:rPr lang="en-US" sz="2200" dirty="0"/>
              <a:t>Lifestyle &amp; Recreation (</a:t>
            </a:r>
            <a:r>
              <a:rPr lang="en-US" sz="2200" dirty="0" err="1"/>
              <a:t>eg</a:t>
            </a:r>
            <a:r>
              <a:rPr lang="en-US" sz="2200" dirty="0"/>
              <a:t>: comprehensive parks plan)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0F7A5-9881-4588-8674-8A7841B56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34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9E0C-6C31-4E51-AB52-9986BD13C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5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Council Direction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35499-E17C-46BA-962D-E7BD55E6E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Communication – Optimal Service – Respect for Resources – Enthusiasm</a:t>
            </a:r>
          </a:p>
          <a:p>
            <a:r>
              <a:rPr lang="en-US" sz="2600" dirty="0"/>
              <a:t>Framework Going Forward</a:t>
            </a:r>
          </a:p>
          <a:p>
            <a:pPr lvl="1"/>
            <a:r>
              <a:rPr lang="en-US" sz="2200" dirty="0"/>
              <a:t>Maintaining Existing Assets (</a:t>
            </a:r>
            <a:r>
              <a:rPr lang="en-US" sz="2200" dirty="0" err="1"/>
              <a:t>eg</a:t>
            </a:r>
            <a:r>
              <a:rPr lang="en-US" sz="2200" dirty="0"/>
              <a:t>: roads, trails, buildings)</a:t>
            </a:r>
          </a:p>
          <a:p>
            <a:pPr lvl="1"/>
            <a:r>
              <a:rPr lang="en-US" sz="2200" dirty="0"/>
              <a:t>Fiscally Sustainable (</a:t>
            </a:r>
            <a:r>
              <a:rPr lang="en-US" sz="2200" dirty="0" err="1"/>
              <a:t>eg</a:t>
            </a:r>
            <a:r>
              <a:rPr lang="en-US" sz="2200" dirty="0"/>
              <a:t>: CIP/CEP, reduce ongoing costs, long-term perspective)</a:t>
            </a:r>
          </a:p>
          <a:p>
            <a:pPr lvl="1"/>
            <a:r>
              <a:rPr lang="en-US" sz="2200" dirty="0"/>
              <a:t>Uniquely Hastings (</a:t>
            </a:r>
            <a:r>
              <a:rPr lang="en-US" sz="2200" dirty="0" err="1"/>
              <a:t>eg</a:t>
            </a:r>
            <a:r>
              <a:rPr lang="en-US" sz="2200" dirty="0"/>
              <a:t>: parks &amp; trails, downtown, Vermillion Street, City Hall)</a:t>
            </a:r>
          </a:p>
          <a:p>
            <a:r>
              <a:rPr lang="en-US" sz="2600" dirty="0"/>
              <a:t>Baseline Property Tax Rate / </a:t>
            </a:r>
            <a:r>
              <a:rPr lang="en-US" sz="2600"/>
              <a:t>Levy – status quo</a:t>
            </a:r>
            <a:endParaRPr lang="en-US" sz="2600" dirty="0"/>
          </a:p>
          <a:p>
            <a:pPr marL="457200" lvl="1" indent="0">
              <a:buNone/>
            </a:pPr>
            <a:endParaRPr lang="en-US" sz="2200" dirty="0"/>
          </a:p>
          <a:p>
            <a:pPr lvl="1"/>
            <a:endParaRPr lang="en-US" sz="22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0F7A5-9881-4588-8674-8A7841B56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5745480"/>
            <a:ext cx="136550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58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1489</TotalTime>
  <Words>490</Words>
  <Application>Microsoft Office PowerPoint</Application>
  <PresentationFormat>Widescreen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Preliminary 2021 Budget Discussion</vt:lpstr>
      <vt:lpstr>Overview</vt:lpstr>
      <vt:lpstr>2021 Budget Preparation Schedule</vt:lpstr>
      <vt:lpstr>Current Economic Situation</vt:lpstr>
      <vt:lpstr>Major Revenues</vt:lpstr>
      <vt:lpstr>Major Expenditures: Personnel</vt:lpstr>
      <vt:lpstr>Major Expenditures: CIP </vt:lpstr>
      <vt:lpstr>Major Expenditures: CEP </vt:lpstr>
      <vt:lpstr>Goals &amp; Priorities</vt:lpstr>
      <vt:lpstr>Council Direction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Pandemic Impact City Revenue Projections</dc:title>
  <dc:creator>Dan Wietecha</dc:creator>
  <cp:lastModifiedBy>Dan Wietecha</cp:lastModifiedBy>
  <cp:revision>60</cp:revision>
  <dcterms:created xsi:type="dcterms:W3CDTF">2020-04-19T13:45:01Z</dcterms:created>
  <dcterms:modified xsi:type="dcterms:W3CDTF">2020-05-18T21:57:44Z</dcterms:modified>
</cp:coreProperties>
</file>